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8"/>
  </p:notesMasterIdLst>
  <p:handoutMasterIdLst>
    <p:handoutMasterId r:id="rId19"/>
  </p:handoutMasterIdLst>
  <p:sldIdLst>
    <p:sldId id="285" r:id="rId2"/>
    <p:sldId id="358" r:id="rId3"/>
    <p:sldId id="359" r:id="rId4"/>
    <p:sldId id="360" r:id="rId5"/>
    <p:sldId id="361" r:id="rId6"/>
    <p:sldId id="362" r:id="rId7"/>
    <p:sldId id="363" r:id="rId8"/>
    <p:sldId id="364" r:id="rId9"/>
    <p:sldId id="367" r:id="rId10"/>
    <p:sldId id="368" r:id="rId11"/>
    <p:sldId id="369" r:id="rId12"/>
    <p:sldId id="370" r:id="rId13"/>
    <p:sldId id="372" r:id="rId14"/>
    <p:sldId id="371" r:id="rId15"/>
    <p:sldId id="373" r:id="rId16"/>
    <p:sldId id="357" r:id="rId17"/>
  </p:sldIdLst>
  <p:sldSz cx="12192000" cy="6858000"/>
  <p:notesSz cx="6797675" cy="992663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336C"/>
    <a:srgbClr val="E0E0E0"/>
    <a:srgbClr val="6FF76F"/>
    <a:srgbClr val="FF5050"/>
    <a:srgbClr val="66FF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FECB4D8-DB02-4DC6-A0A2-4F2EBAE1DC90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34" autoAdjust="0"/>
    <p:restoredTop sz="88151" autoAdjust="0"/>
  </p:normalViewPr>
  <p:slideViewPr>
    <p:cSldViewPr snapToGrid="0">
      <p:cViewPr varScale="1">
        <p:scale>
          <a:sx n="74" d="100"/>
          <a:sy n="74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38DE2E-2572-4F73-83AA-6C2EE4EE9AD5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946826A2-85DD-4808-9B36-1C721FF21CE8}">
      <dgm:prSet phldrT="[Texto]"/>
      <dgm:spPr/>
      <dgm:t>
        <a:bodyPr/>
        <a:lstStyle/>
        <a:p>
          <a:r>
            <a:rPr lang="es-MX" b="0" i="0" dirty="0" smtClean="0"/>
            <a:t>Imprima sus Fichas de Depósito</a:t>
          </a:r>
          <a:endParaRPr lang="es-MX" dirty="0"/>
        </a:p>
      </dgm:t>
    </dgm:pt>
    <dgm:pt modelId="{7021336E-68C5-422F-AF5B-31FFBDCB304A}" type="parTrans" cxnId="{E99D1174-31B3-40FC-A4D4-20264AE71E8B}">
      <dgm:prSet/>
      <dgm:spPr/>
      <dgm:t>
        <a:bodyPr/>
        <a:lstStyle/>
        <a:p>
          <a:endParaRPr lang="es-MX"/>
        </a:p>
      </dgm:t>
    </dgm:pt>
    <dgm:pt modelId="{C1C94E84-6406-4B7B-AF92-4EBDD5136A38}" type="sibTrans" cxnId="{E99D1174-31B3-40FC-A4D4-20264AE71E8B}">
      <dgm:prSet/>
      <dgm:spPr/>
      <dgm:t>
        <a:bodyPr/>
        <a:lstStyle/>
        <a:p>
          <a:endParaRPr lang="es-MX"/>
        </a:p>
      </dgm:t>
    </dgm:pt>
    <dgm:pt modelId="{C07360B6-F93E-48AE-8A39-8B8DFF863CB5}">
      <dgm:prSet phldrT="[Texto]"/>
      <dgm:spPr/>
      <dgm:t>
        <a:bodyPr/>
        <a:lstStyle/>
        <a:p>
          <a:r>
            <a:rPr lang="es-MX" dirty="0" smtClean="0"/>
            <a:t>Acude a tu sucursal Banamex más cercana</a:t>
          </a:r>
          <a:endParaRPr lang="es-MX" dirty="0"/>
        </a:p>
      </dgm:t>
    </dgm:pt>
    <dgm:pt modelId="{F102684D-8138-431C-B226-E8B1CEC8E17A}" type="parTrans" cxnId="{083EB674-159E-4E94-9DD7-233DB24F9F99}">
      <dgm:prSet/>
      <dgm:spPr/>
      <dgm:t>
        <a:bodyPr/>
        <a:lstStyle/>
        <a:p>
          <a:endParaRPr lang="es-MX"/>
        </a:p>
      </dgm:t>
    </dgm:pt>
    <dgm:pt modelId="{3027EBB6-156D-449D-B5AF-6ED3A17EB1C9}" type="sibTrans" cxnId="{083EB674-159E-4E94-9DD7-233DB24F9F99}">
      <dgm:prSet/>
      <dgm:spPr/>
      <dgm:t>
        <a:bodyPr/>
        <a:lstStyle/>
        <a:p>
          <a:endParaRPr lang="es-MX"/>
        </a:p>
      </dgm:t>
    </dgm:pt>
    <dgm:pt modelId="{B947F098-4E9C-491A-A63D-8CE31F1E23E5}">
      <dgm:prSet phldrT="[Texto]"/>
      <dgm:spPr/>
      <dgm:t>
        <a:bodyPr/>
        <a:lstStyle/>
        <a:p>
          <a:r>
            <a:rPr lang="es-MX" b="0" i="0" dirty="0" smtClean="0"/>
            <a:t>Seleccione el servicio</a:t>
          </a:r>
          <a:endParaRPr lang="es-MX" dirty="0"/>
        </a:p>
      </dgm:t>
    </dgm:pt>
    <dgm:pt modelId="{7040D1EF-D493-4929-985C-1740269F58F7}" type="sibTrans" cxnId="{231889BD-D750-4BA7-808E-3F15D1C9F815}">
      <dgm:prSet/>
      <dgm:spPr/>
      <dgm:t>
        <a:bodyPr/>
        <a:lstStyle/>
        <a:p>
          <a:endParaRPr lang="es-MX"/>
        </a:p>
      </dgm:t>
    </dgm:pt>
    <dgm:pt modelId="{2AAB632D-6283-4B1F-A0EC-D754184D94CF}" type="parTrans" cxnId="{231889BD-D750-4BA7-808E-3F15D1C9F815}">
      <dgm:prSet/>
      <dgm:spPr/>
      <dgm:t>
        <a:bodyPr/>
        <a:lstStyle/>
        <a:p>
          <a:endParaRPr lang="es-MX"/>
        </a:p>
      </dgm:t>
    </dgm:pt>
    <dgm:pt modelId="{BF65F58B-73A6-49E0-A8D6-88D3A4AF8D84}" type="pres">
      <dgm:prSet presAssocID="{8238DE2E-2572-4F73-83AA-6C2EE4EE9AD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0D5358E2-1E86-409A-A380-68CFFCB139B4}" type="pres">
      <dgm:prSet presAssocID="{B947F098-4E9C-491A-A63D-8CE31F1E23E5}" presName="composite" presStyleCnt="0"/>
      <dgm:spPr/>
    </dgm:pt>
    <dgm:pt modelId="{00C1E8A5-A7CD-4A5F-81ED-1B2361A1FE74}" type="pres">
      <dgm:prSet presAssocID="{B947F098-4E9C-491A-A63D-8CE31F1E23E5}" presName="LShape" presStyleLbl="alignNode1" presStyleIdx="0" presStyleCnt="5"/>
      <dgm:spPr/>
    </dgm:pt>
    <dgm:pt modelId="{EF207B52-0C3C-4C9B-86ED-D2F54CD3A7F8}" type="pres">
      <dgm:prSet presAssocID="{B947F098-4E9C-491A-A63D-8CE31F1E23E5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FC334EB-F797-48FE-81CA-BCD91DD09A43}" type="pres">
      <dgm:prSet presAssocID="{B947F098-4E9C-491A-A63D-8CE31F1E23E5}" presName="Triangle" presStyleLbl="alignNode1" presStyleIdx="1" presStyleCnt="5"/>
      <dgm:spPr/>
    </dgm:pt>
    <dgm:pt modelId="{02394DBA-7F7C-4E31-9A4F-6847C8678859}" type="pres">
      <dgm:prSet presAssocID="{7040D1EF-D493-4929-985C-1740269F58F7}" presName="sibTrans" presStyleCnt="0"/>
      <dgm:spPr/>
    </dgm:pt>
    <dgm:pt modelId="{3742E646-5A56-4085-8D0F-C093DC2692A1}" type="pres">
      <dgm:prSet presAssocID="{7040D1EF-D493-4929-985C-1740269F58F7}" presName="space" presStyleCnt="0"/>
      <dgm:spPr/>
    </dgm:pt>
    <dgm:pt modelId="{D4F7C19E-C344-4EEF-80D8-60BE82F9D08F}" type="pres">
      <dgm:prSet presAssocID="{946826A2-85DD-4808-9B36-1C721FF21CE8}" presName="composite" presStyleCnt="0"/>
      <dgm:spPr/>
    </dgm:pt>
    <dgm:pt modelId="{25EA8481-F89A-4A7D-B7E3-74E48ACB6F26}" type="pres">
      <dgm:prSet presAssocID="{946826A2-85DD-4808-9B36-1C721FF21CE8}" presName="LShape" presStyleLbl="alignNode1" presStyleIdx="2" presStyleCnt="5" custLinFactNeighborX="-5914" custLinFactNeighborY="-478"/>
      <dgm:spPr/>
    </dgm:pt>
    <dgm:pt modelId="{3267F3CB-9ACC-4D88-A916-01F23E3FB68D}" type="pres">
      <dgm:prSet presAssocID="{946826A2-85DD-4808-9B36-1C721FF21CE8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41AF46E-8969-4CB0-982C-94411C043FF3}" type="pres">
      <dgm:prSet presAssocID="{946826A2-85DD-4808-9B36-1C721FF21CE8}" presName="Triangle" presStyleLbl="alignNode1" presStyleIdx="3" presStyleCnt="5"/>
      <dgm:spPr/>
    </dgm:pt>
    <dgm:pt modelId="{14387D28-AF5E-43FC-9C88-6F530CE15017}" type="pres">
      <dgm:prSet presAssocID="{C1C94E84-6406-4B7B-AF92-4EBDD5136A38}" presName="sibTrans" presStyleCnt="0"/>
      <dgm:spPr/>
    </dgm:pt>
    <dgm:pt modelId="{1E1206F2-0598-4D64-97E4-32A2E647ECDE}" type="pres">
      <dgm:prSet presAssocID="{C1C94E84-6406-4B7B-AF92-4EBDD5136A38}" presName="space" presStyleCnt="0"/>
      <dgm:spPr/>
    </dgm:pt>
    <dgm:pt modelId="{1E8AA322-E011-42DF-A4EB-1BEAEC3D3DFA}" type="pres">
      <dgm:prSet presAssocID="{C07360B6-F93E-48AE-8A39-8B8DFF863CB5}" presName="composite" presStyleCnt="0"/>
      <dgm:spPr/>
    </dgm:pt>
    <dgm:pt modelId="{12733156-58A2-4DD9-AE3C-E307F4D2612B}" type="pres">
      <dgm:prSet presAssocID="{C07360B6-F93E-48AE-8A39-8B8DFF863CB5}" presName="LShape" presStyleLbl="alignNode1" presStyleIdx="4" presStyleCnt="5"/>
      <dgm:spPr/>
    </dgm:pt>
    <dgm:pt modelId="{4F02008E-5EFA-4CDA-A6DA-A81233A7ACF3}" type="pres">
      <dgm:prSet presAssocID="{C07360B6-F93E-48AE-8A39-8B8DFF863CB5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AA51A74-34E0-416A-BE23-4FFA1B60207B}" type="presOf" srcId="{C07360B6-F93E-48AE-8A39-8B8DFF863CB5}" destId="{4F02008E-5EFA-4CDA-A6DA-A81233A7ACF3}" srcOrd="0" destOrd="0" presId="urn:microsoft.com/office/officeart/2009/3/layout/StepUpProcess"/>
    <dgm:cxn modelId="{E99D1174-31B3-40FC-A4D4-20264AE71E8B}" srcId="{8238DE2E-2572-4F73-83AA-6C2EE4EE9AD5}" destId="{946826A2-85DD-4808-9B36-1C721FF21CE8}" srcOrd="1" destOrd="0" parTransId="{7021336E-68C5-422F-AF5B-31FFBDCB304A}" sibTransId="{C1C94E84-6406-4B7B-AF92-4EBDD5136A38}"/>
    <dgm:cxn modelId="{ACDC4FBF-210B-4879-AB61-5248BFD81347}" type="presOf" srcId="{946826A2-85DD-4808-9B36-1C721FF21CE8}" destId="{3267F3CB-9ACC-4D88-A916-01F23E3FB68D}" srcOrd="0" destOrd="0" presId="urn:microsoft.com/office/officeart/2009/3/layout/StepUpProcess"/>
    <dgm:cxn modelId="{751920B4-BDA8-4BBD-BD5C-5745AA055363}" type="presOf" srcId="{B947F098-4E9C-491A-A63D-8CE31F1E23E5}" destId="{EF207B52-0C3C-4C9B-86ED-D2F54CD3A7F8}" srcOrd="0" destOrd="0" presId="urn:microsoft.com/office/officeart/2009/3/layout/StepUpProcess"/>
    <dgm:cxn modelId="{083EB674-159E-4E94-9DD7-233DB24F9F99}" srcId="{8238DE2E-2572-4F73-83AA-6C2EE4EE9AD5}" destId="{C07360B6-F93E-48AE-8A39-8B8DFF863CB5}" srcOrd="2" destOrd="0" parTransId="{F102684D-8138-431C-B226-E8B1CEC8E17A}" sibTransId="{3027EBB6-156D-449D-B5AF-6ED3A17EB1C9}"/>
    <dgm:cxn modelId="{4AD0B43C-9CA1-43BC-9022-1A015B82C3A5}" type="presOf" srcId="{8238DE2E-2572-4F73-83AA-6C2EE4EE9AD5}" destId="{BF65F58B-73A6-49E0-A8D6-88D3A4AF8D84}" srcOrd="0" destOrd="0" presId="urn:microsoft.com/office/officeart/2009/3/layout/StepUpProcess"/>
    <dgm:cxn modelId="{231889BD-D750-4BA7-808E-3F15D1C9F815}" srcId="{8238DE2E-2572-4F73-83AA-6C2EE4EE9AD5}" destId="{B947F098-4E9C-491A-A63D-8CE31F1E23E5}" srcOrd="0" destOrd="0" parTransId="{2AAB632D-6283-4B1F-A0EC-D754184D94CF}" sibTransId="{7040D1EF-D493-4929-985C-1740269F58F7}"/>
    <dgm:cxn modelId="{9C7E641F-909B-40E6-9B76-89822D9A2562}" type="presParOf" srcId="{BF65F58B-73A6-49E0-A8D6-88D3A4AF8D84}" destId="{0D5358E2-1E86-409A-A380-68CFFCB139B4}" srcOrd="0" destOrd="0" presId="urn:microsoft.com/office/officeart/2009/3/layout/StepUpProcess"/>
    <dgm:cxn modelId="{0FABF138-3C62-4855-B084-2AEE792FB7C0}" type="presParOf" srcId="{0D5358E2-1E86-409A-A380-68CFFCB139B4}" destId="{00C1E8A5-A7CD-4A5F-81ED-1B2361A1FE74}" srcOrd="0" destOrd="0" presId="urn:microsoft.com/office/officeart/2009/3/layout/StepUpProcess"/>
    <dgm:cxn modelId="{4FF4E2AF-70C4-4A52-A572-E4CA4A3EE66E}" type="presParOf" srcId="{0D5358E2-1E86-409A-A380-68CFFCB139B4}" destId="{EF207B52-0C3C-4C9B-86ED-D2F54CD3A7F8}" srcOrd="1" destOrd="0" presId="urn:microsoft.com/office/officeart/2009/3/layout/StepUpProcess"/>
    <dgm:cxn modelId="{CD14D8CC-52CC-4822-9949-65F758C81F6B}" type="presParOf" srcId="{0D5358E2-1E86-409A-A380-68CFFCB139B4}" destId="{6FC334EB-F797-48FE-81CA-BCD91DD09A43}" srcOrd="2" destOrd="0" presId="urn:microsoft.com/office/officeart/2009/3/layout/StepUpProcess"/>
    <dgm:cxn modelId="{8F6E94A3-4220-4E87-95E1-25451996B5C0}" type="presParOf" srcId="{BF65F58B-73A6-49E0-A8D6-88D3A4AF8D84}" destId="{02394DBA-7F7C-4E31-9A4F-6847C8678859}" srcOrd="1" destOrd="0" presId="urn:microsoft.com/office/officeart/2009/3/layout/StepUpProcess"/>
    <dgm:cxn modelId="{7E4CB093-325F-4CB0-AFB3-0283DEFDEB01}" type="presParOf" srcId="{02394DBA-7F7C-4E31-9A4F-6847C8678859}" destId="{3742E646-5A56-4085-8D0F-C093DC2692A1}" srcOrd="0" destOrd="0" presId="urn:microsoft.com/office/officeart/2009/3/layout/StepUpProcess"/>
    <dgm:cxn modelId="{92709101-8BEE-4C83-93F7-5EF15221ACF2}" type="presParOf" srcId="{BF65F58B-73A6-49E0-A8D6-88D3A4AF8D84}" destId="{D4F7C19E-C344-4EEF-80D8-60BE82F9D08F}" srcOrd="2" destOrd="0" presId="urn:microsoft.com/office/officeart/2009/3/layout/StepUpProcess"/>
    <dgm:cxn modelId="{C84448C2-D8AD-40AA-A792-40A39313D43C}" type="presParOf" srcId="{D4F7C19E-C344-4EEF-80D8-60BE82F9D08F}" destId="{25EA8481-F89A-4A7D-B7E3-74E48ACB6F26}" srcOrd="0" destOrd="0" presId="urn:microsoft.com/office/officeart/2009/3/layout/StepUpProcess"/>
    <dgm:cxn modelId="{636AB36E-9225-4FEE-9AB6-73A525312C9C}" type="presParOf" srcId="{D4F7C19E-C344-4EEF-80D8-60BE82F9D08F}" destId="{3267F3CB-9ACC-4D88-A916-01F23E3FB68D}" srcOrd="1" destOrd="0" presId="urn:microsoft.com/office/officeart/2009/3/layout/StepUpProcess"/>
    <dgm:cxn modelId="{415AEB0A-10C7-47D1-896B-0062D51414BB}" type="presParOf" srcId="{D4F7C19E-C344-4EEF-80D8-60BE82F9D08F}" destId="{B41AF46E-8969-4CB0-982C-94411C043FF3}" srcOrd="2" destOrd="0" presId="urn:microsoft.com/office/officeart/2009/3/layout/StepUpProcess"/>
    <dgm:cxn modelId="{A86EB380-B78C-4DF7-BFBA-82ECE10684A6}" type="presParOf" srcId="{BF65F58B-73A6-49E0-A8D6-88D3A4AF8D84}" destId="{14387D28-AF5E-43FC-9C88-6F530CE15017}" srcOrd="3" destOrd="0" presId="urn:microsoft.com/office/officeart/2009/3/layout/StepUpProcess"/>
    <dgm:cxn modelId="{9B5CE637-BD05-442B-99C8-7DE0D6A4967C}" type="presParOf" srcId="{14387D28-AF5E-43FC-9C88-6F530CE15017}" destId="{1E1206F2-0598-4D64-97E4-32A2E647ECDE}" srcOrd="0" destOrd="0" presId="urn:microsoft.com/office/officeart/2009/3/layout/StepUpProcess"/>
    <dgm:cxn modelId="{B600477D-E724-4E40-BE5E-F4CC41CB64D6}" type="presParOf" srcId="{BF65F58B-73A6-49E0-A8D6-88D3A4AF8D84}" destId="{1E8AA322-E011-42DF-A4EB-1BEAEC3D3DFA}" srcOrd="4" destOrd="0" presId="urn:microsoft.com/office/officeart/2009/3/layout/StepUpProcess"/>
    <dgm:cxn modelId="{CDABF92D-EE95-4D57-9F78-2DD414EF1FA4}" type="presParOf" srcId="{1E8AA322-E011-42DF-A4EB-1BEAEC3D3DFA}" destId="{12733156-58A2-4DD9-AE3C-E307F4D2612B}" srcOrd="0" destOrd="0" presId="urn:microsoft.com/office/officeart/2009/3/layout/StepUpProcess"/>
    <dgm:cxn modelId="{E41E63B2-77E4-4425-9365-5A2A5B20821F}" type="presParOf" srcId="{1E8AA322-E011-42DF-A4EB-1BEAEC3D3DFA}" destId="{4F02008E-5EFA-4CDA-A6DA-A81233A7ACF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1E8A5-A7CD-4A5F-81ED-1B2361A1FE74}">
      <dsp:nvSpPr>
        <dsp:cNvPr id="0" name=""/>
        <dsp:cNvSpPr/>
      </dsp:nvSpPr>
      <dsp:spPr>
        <a:xfrm rot="5400000">
          <a:off x="369480" y="717555"/>
          <a:ext cx="1106746" cy="184160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07B52-0C3C-4C9B-86ED-D2F54CD3A7F8}">
      <dsp:nvSpPr>
        <dsp:cNvPr id="0" name=""/>
        <dsp:cNvSpPr/>
      </dsp:nvSpPr>
      <dsp:spPr>
        <a:xfrm>
          <a:off x="184737" y="1267797"/>
          <a:ext cx="1662608" cy="1457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0" i="0" kern="1200" dirty="0" smtClean="0"/>
            <a:t>Seleccione el servicio</a:t>
          </a:r>
          <a:endParaRPr lang="es-MX" sz="2200" kern="1200" dirty="0"/>
        </a:p>
      </dsp:txBody>
      <dsp:txXfrm>
        <a:off x="184737" y="1267797"/>
        <a:ext cx="1662608" cy="1457373"/>
      </dsp:txXfrm>
    </dsp:sp>
    <dsp:sp modelId="{6FC334EB-F797-48FE-81CA-BCD91DD09A43}">
      <dsp:nvSpPr>
        <dsp:cNvPr id="0" name=""/>
        <dsp:cNvSpPr/>
      </dsp:nvSpPr>
      <dsp:spPr>
        <a:xfrm>
          <a:off x="1533645" y="581974"/>
          <a:ext cx="313699" cy="313699"/>
        </a:xfrm>
        <a:prstGeom prst="triangle">
          <a:avLst>
            <a:gd name="adj" fmla="val 10000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EA8481-F89A-4A7D-B7E3-74E48ACB6F26}">
      <dsp:nvSpPr>
        <dsp:cNvPr id="0" name=""/>
        <dsp:cNvSpPr/>
      </dsp:nvSpPr>
      <dsp:spPr>
        <a:xfrm rot="5400000">
          <a:off x="2295925" y="208614"/>
          <a:ext cx="1106746" cy="184160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7F3CB-9ACC-4D88-A916-01F23E3FB68D}">
      <dsp:nvSpPr>
        <dsp:cNvPr id="0" name=""/>
        <dsp:cNvSpPr/>
      </dsp:nvSpPr>
      <dsp:spPr>
        <a:xfrm>
          <a:off x="2220094" y="764146"/>
          <a:ext cx="1662608" cy="1457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b="0" i="0" kern="1200" dirty="0" smtClean="0"/>
            <a:t>Imprima sus Fichas de Depósito</a:t>
          </a:r>
          <a:endParaRPr lang="es-MX" sz="2200" kern="1200" dirty="0"/>
        </a:p>
      </dsp:txBody>
      <dsp:txXfrm>
        <a:off x="2220094" y="764146"/>
        <a:ext cx="1662608" cy="1457373"/>
      </dsp:txXfrm>
    </dsp:sp>
    <dsp:sp modelId="{B41AF46E-8969-4CB0-982C-94411C043FF3}">
      <dsp:nvSpPr>
        <dsp:cNvPr id="0" name=""/>
        <dsp:cNvSpPr/>
      </dsp:nvSpPr>
      <dsp:spPr>
        <a:xfrm>
          <a:off x="3569002" y="78323"/>
          <a:ext cx="313699" cy="313699"/>
        </a:xfrm>
        <a:prstGeom prst="triangle">
          <a:avLst>
            <a:gd name="adj" fmla="val 100000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33156-58A2-4DD9-AE3C-E307F4D2612B}">
      <dsp:nvSpPr>
        <dsp:cNvPr id="0" name=""/>
        <dsp:cNvSpPr/>
      </dsp:nvSpPr>
      <dsp:spPr>
        <a:xfrm rot="5400000">
          <a:off x="4440195" y="-289746"/>
          <a:ext cx="1106746" cy="184160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2008E-5EFA-4CDA-A6DA-A81233A7ACF3}">
      <dsp:nvSpPr>
        <dsp:cNvPr id="0" name=""/>
        <dsp:cNvSpPr/>
      </dsp:nvSpPr>
      <dsp:spPr>
        <a:xfrm>
          <a:off x="4255451" y="260495"/>
          <a:ext cx="1662608" cy="1457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Acude a tu sucursal Banamex más cercana</a:t>
          </a:r>
          <a:endParaRPr lang="es-MX" sz="2200" kern="1200" dirty="0"/>
        </a:p>
      </dsp:txBody>
      <dsp:txXfrm>
        <a:off x="4255451" y="260495"/>
        <a:ext cx="1662608" cy="1457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8600C-1C24-4385-BA00-246CB01A78C2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6233D-823C-473A-A088-21D919128E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052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3F312-D79A-4E89-9DAB-D39D850DFF9B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D3643-9DBE-42CD-9BE1-1DF33BB71A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7921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0F03-69BE-4697-AC71-C51021E3C0BB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121D-74C7-44C0-8BBE-CFADC410C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512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0F03-69BE-4697-AC71-C51021E3C0BB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121D-74C7-44C0-8BBE-CFADC410C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873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0F03-69BE-4697-AC71-C51021E3C0BB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121D-74C7-44C0-8BBE-CFADC410C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154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0F03-69BE-4697-AC71-C51021E3C0BB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121D-74C7-44C0-8BBE-CFADC410C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3657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0F03-69BE-4697-AC71-C51021E3C0BB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121D-74C7-44C0-8BBE-CFADC410C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902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0F03-69BE-4697-AC71-C51021E3C0BB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121D-74C7-44C0-8BBE-CFADC410C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81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0F03-69BE-4697-AC71-C51021E3C0BB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121D-74C7-44C0-8BBE-CFADC410C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855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0F03-69BE-4697-AC71-C51021E3C0BB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121D-74C7-44C0-8BBE-CFADC410C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660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0F03-69BE-4697-AC71-C51021E3C0BB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121D-74C7-44C0-8BBE-CFADC410C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07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0F03-69BE-4697-AC71-C51021E3C0BB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121D-74C7-44C0-8BBE-CFADC410C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5761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0F03-69BE-4697-AC71-C51021E3C0BB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121D-74C7-44C0-8BBE-CFADC410C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987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30F03-69BE-4697-AC71-C51021E3C0BB}" type="datetimeFigureOut">
              <a:rPr lang="es-MX" smtClean="0"/>
              <a:t>15/10/2020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F121D-74C7-44C0-8BBE-CFADC410C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124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Z7L15N7BV_8&amp;t=48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hat.whatsapp.com/I2YxV0gvpEcKDTqw4aFBNH" TargetMode="External"/><Relationship Id="rId4" Type="http://schemas.openxmlformats.org/officeDocument/2006/relationships/hyperlink" Target="mailto:dda_gamadero@tecnm.m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00623" y="1494576"/>
            <a:ext cx="83407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800" b="1" dirty="0" smtClean="0">
                <a:solidFill>
                  <a:srgbClr val="00336C"/>
                </a:solidFill>
                <a:latin typeface="Montserrat" panose="00000500000000000000" pitchFamily="2" charset="0"/>
              </a:rPr>
              <a:t>Guía de </a:t>
            </a:r>
            <a:r>
              <a:rPr lang="es-MX" sz="4800" b="1" dirty="0">
                <a:solidFill>
                  <a:srgbClr val="00336C"/>
                </a:solidFill>
                <a:latin typeface="Montserrat" panose="00000500000000000000" pitchFamily="2" charset="0"/>
              </a:rPr>
              <a:t>r</a:t>
            </a:r>
            <a:r>
              <a:rPr lang="es-MX" sz="4800" b="1" dirty="0" smtClean="0">
                <a:solidFill>
                  <a:srgbClr val="00336C"/>
                </a:solidFill>
                <a:latin typeface="Montserrat" panose="00000500000000000000" pitchFamily="2" charset="0"/>
              </a:rPr>
              <a:t>egistro </a:t>
            </a:r>
          </a:p>
          <a:p>
            <a:pPr algn="ctr"/>
            <a:r>
              <a:rPr lang="es-MX" sz="4800" b="1" dirty="0" smtClean="0">
                <a:solidFill>
                  <a:srgbClr val="00336C"/>
                </a:solidFill>
                <a:latin typeface="Montserrat" panose="00000500000000000000" pitchFamily="2" charset="0"/>
              </a:rPr>
              <a:t>aspirantes nuevo ingreso</a:t>
            </a:r>
            <a:endParaRPr lang="es-MX" sz="4800" b="1" dirty="0">
              <a:solidFill>
                <a:srgbClr val="00336C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331E1F7-2441-4E20-8AF7-CC07D8EA57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978" y="185529"/>
            <a:ext cx="932780" cy="626271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609" y="3064236"/>
            <a:ext cx="2041451" cy="3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07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214" y="1736984"/>
            <a:ext cx="6932429" cy="332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Flecha doblada hacia arriba"/>
          <p:cNvSpPr/>
          <p:nvPr/>
        </p:nvSpPr>
        <p:spPr>
          <a:xfrm rot="16200000">
            <a:off x="8246755" y="4942690"/>
            <a:ext cx="1267691" cy="384463"/>
          </a:xfrm>
          <a:prstGeom prst="bent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Proceso alternativo"/>
          <p:cNvSpPr/>
          <p:nvPr/>
        </p:nvSpPr>
        <p:spPr>
          <a:xfrm>
            <a:off x="8456192" y="5752100"/>
            <a:ext cx="1233279" cy="890886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i="1" dirty="0" smtClean="0">
                <a:solidFill>
                  <a:srgbClr val="FF6600"/>
                </a:solidFill>
              </a:rPr>
              <a:t>Dar click en Ver Ficha</a:t>
            </a:r>
            <a:endParaRPr lang="es-MX" sz="1200" b="1" i="1" dirty="0">
              <a:solidFill>
                <a:srgbClr val="FF6600"/>
              </a:solidFill>
            </a:endParaRPr>
          </a:p>
        </p:txBody>
      </p:sp>
      <p:sp>
        <p:nvSpPr>
          <p:cNvPr id="14" name="13 Flecha doblada hacia arriba"/>
          <p:cNvSpPr/>
          <p:nvPr/>
        </p:nvSpPr>
        <p:spPr>
          <a:xfrm rot="16200000" flipV="1">
            <a:off x="613743" y="3936419"/>
            <a:ext cx="3166418" cy="167464"/>
          </a:xfrm>
          <a:prstGeom prst="bentUp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Proceso alternativo"/>
          <p:cNvSpPr/>
          <p:nvPr/>
        </p:nvSpPr>
        <p:spPr>
          <a:xfrm>
            <a:off x="1945758" y="5609037"/>
            <a:ext cx="1233279" cy="890886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i="1" dirty="0" smtClean="0">
                <a:solidFill>
                  <a:srgbClr val="FF6600"/>
                </a:solidFill>
              </a:rPr>
              <a:t>De nuevo en Ficha </a:t>
            </a:r>
            <a:r>
              <a:rPr lang="es-MX" sz="1200" b="1" i="1" dirty="0">
                <a:solidFill>
                  <a:srgbClr val="FF6600"/>
                </a:solidFill>
              </a:rPr>
              <a:t>Asignada</a:t>
            </a:r>
            <a:r>
              <a:rPr lang="es-MX" sz="1200" b="1" i="1" dirty="0" smtClean="0">
                <a:solidFill>
                  <a:srgbClr val="FF6600"/>
                </a:solidFill>
              </a:rPr>
              <a:t>.</a:t>
            </a:r>
            <a:endParaRPr lang="es-MX" sz="12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8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187" y="1446028"/>
            <a:ext cx="8329565" cy="404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lecha doblada hacia arriba"/>
          <p:cNvSpPr/>
          <p:nvPr/>
        </p:nvSpPr>
        <p:spPr>
          <a:xfrm rot="16200000">
            <a:off x="10141673" y="1992058"/>
            <a:ext cx="1637414" cy="396495"/>
          </a:xfrm>
          <a:prstGeom prst="bent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Proceso alternativo"/>
          <p:cNvSpPr/>
          <p:nvPr/>
        </p:nvSpPr>
        <p:spPr>
          <a:xfrm>
            <a:off x="10689751" y="2903377"/>
            <a:ext cx="1271875" cy="1150714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i="1" dirty="0" smtClean="0">
                <a:solidFill>
                  <a:srgbClr val="FF6600"/>
                </a:solidFill>
              </a:rPr>
              <a:t>Dar click en Imprimir</a:t>
            </a:r>
            <a:endParaRPr lang="es-MX" sz="1200" b="1" i="1" dirty="0">
              <a:solidFill>
                <a:srgbClr val="FF6600"/>
              </a:solidFill>
            </a:endParaRPr>
          </a:p>
        </p:txBody>
      </p:sp>
      <p:sp>
        <p:nvSpPr>
          <p:cNvPr id="7" name="6 Flecha abajo"/>
          <p:cNvSpPr/>
          <p:nvPr/>
        </p:nvSpPr>
        <p:spPr>
          <a:xfrm flipV="1">
            <a:off x="8509211" y="4750004"/>
            <a:ext cx="223405" cy="901563"/>
          </a:xfrm>
          <a:prstGeom prst="down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Proceso alternativo"/>
          <p:cNvSpPr/>
          <p:nvPr/>
        </p:nvSpPr>
        <p:spPr>
          <a:xfrm>
            <a:off x="7867072" y="5651567"/>
            <a:ext cx="1507682" cy="890886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i="1" dirty="0" smtClean="0">
                <a:solidFill>
                  <a:srgbClr val="FF6600"/>
                </a:solidFill>
              </a:rPr>
              <a:t>Checa las indicaciones para presentarte al examen.</a:t>
            </a:r>
            <a:endParaRPr lang="es-MX" sz="1200" b="1" i="1" dirty="0">
              <a:solidFill>
                <a:srgbClr val="FF66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975499" y="4242391"/>
            <a:ext cx="765542" cy="95693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145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Aplicación de Examen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962" y="1534016"/>
            <a:ext cx="9744075" cy="238125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800044" y="2228046"/>
            <a:ext cx="1313645" cy="1803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6800044" y="2408350"/>
            <a:ext cx="2408350" cy="1054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7 Flecha doblada hacia arriba"/>
          <p:cNvSpPr/>
          <p:nvPr/>
        </p:nvSpPr>
        <p:spPr>
          <a:xfrm rot="16200000" flipV="1">
            <a:off x="-109993" y="3818655"/>
            <a:ext cx="2500446" cy="167464"/>
          </a:xfrm>
          <a:prstGeom prst="bentUp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8 Proceso alternativo"/>
          <p:cNvSpPr/>
          <p:nvPr/>
        </p:nvSpPr>
        <p:spPr>
          <a:xfrm>
            <a:off x="523589" y="5152610"/>
            <a:ext cx="1233279" cy="890886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i="1" dirty="0" smtClean="0">
                <a:solidFill>
                  <a:srgbClr val="FF6600"/>
                </a:solidFill>
              </a:rPr>
              <a:t>Da click en Examen de Admisión..</a:t>
            </a:r>
            <a:endParaRPr lang="es-MX" sz="1200" b="1" i="1" dirty="0">
              <a:solidFill>
                <a:srgbClr val="FF6600"/>
              </a:solidFill>
            </a:endParaRPr>
          </a:p>
        </p:txBody>
      </p:sp>
      <p:sp>
        <p:nvSpPr>
          <p:cNvPr id="9" name="6 Flecha abajo"/>
          <p:cNvSpPr/>
          <p:nvPr/>
        </p:nvSpPr>
        <p:spPr>
          <a:xfrm flipV="1">
            <a:off x="6688342" y="3888037"/>
            <a:ext cx="223405" cy="901563"/>
          </a:xfrm>
          <a:prstGeom prst="down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7 Proceso alternativo"/>
          <p:cNvSpPr/>
          <p:nvPr/>
        </p:nvSpPr>
        <p:spPr>
          <a:xfrm>
            <a:off x="6046203" y="4789600"/>
            <a:ext cx="1507682" cy="890886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i="1" dirty="0" smtClean="0">
                <a:solidFill>
                  <a:srgbClr val="FF6600"/>
                </a:solidFill>
              </a:rPr>
              <a:t>Verificar fecha y hora de aplicación.</a:t>
            </a:r>
            <a:endParaRPr lang="es-MX" sz="12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80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7730" y="1825625"/>
            <a:ext cx="1100607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/>
              <a:t>*</a:t>
            </a:r>
            <a:r>
              <a:rPr lang="es-MX" dirty="0" smtClean="0"/>
              <a:t>Consulta el siguiente video muestra del proceso de aplicación del Examen de Admisión.</a:t>
            </a:r>
          </a:p>
          <a:p>
            <a:pPr marL="0" indent="0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dirty="0">
                <a:hlinkClick r:id="rId2"/>
              </a:rPr>
              <a:t>https://</a:t>
            </a:r>
            <a:r>
              <a:rPr lang="es-MX" dirty="0" smtClean="0">
                <a:hlinkClick r:id="rId2"/>
              </a:rPr>
              <a:t>www.youtube.com/watch?v=Z7L15N7BV_8&amp;t=48s</a:t>
            </a:r>
            <a:endParaRPr lang="es-MX" dirty="0" smtClean="0"/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dirty="0" smtClean="0"/>
              <a:t>Puedes ingresar </a:t>
            </a:r>
            <a:r>
              <a:rPr lang="es-MX" dirty="0" smtClean="0"/>
              <a:t>5 </a:t>
            </a:r>
            <a:r>
              <a:rPr lang="es-MX" dirty="0" smtClean="0"/>
              <a:t>minutos antes de la hora de aplicación.</a:t>
            </a:r>
          </a:p>
          <a:p>
            <a:pPr marL="0" indent="0" algn="ctr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>
                <a:solidFill>
                  <a:schemeClr val="accent2"/>
                </a:solidFill>
              </a:rPr>
              <a:t>Fecha de aplicación de examen</a:t>
            </a:r>
          </a:p>
          <a:p>
            <a:pPr marL="0" indent="0">
              <a:buNone/>
            </a:pPr>
            <a:r>
              <a:rPr lang="es-MX" dirty="0" smtClean="0">
                <a:solidFill>
                  <a:schemeClr val="accent2"/>
                </a:solidFill>
              </a:rPr>
              <a:t>en la hora señalada en el </a:t>
            </a:r>
            <a:r>
              <a:rPr lang="es-MX" dirty="0" smtClean="0">
                <a:solidFill>
                  <a:schemeClr val="accent2"/>
                </a:solidFill>
              </a:rPr>
              <a:t>sistema.</a:t>
            </a:r>
            <a:endParaRPr lang="es-MX" dirty="0" smtClean="0">
              <a:solidFill>
                <a:schemeClr val="accent2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-198820"/>
            <a:ext cx="10515600" cy="1325563"/>
          </a:xfrm>
        </p:spPr>
        <p:txBody>
          <a:bodyPr>
            <a:norm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Aplicación de Examen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600" y="4548952"/>
            <a:ext cx="2123641" cy="190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492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7431110" cy="1325563"/>
          </a:xfrm>
        </p:spPr>
        <p:txBody>
          <a:bodyPr>
            <a:normAutofit/>
          </a:bodyPr>
          <a:lstStyle/>
          <a:p>
            <a:r>
              <a:rPr lang="es-MX" sz="4000" dirty="0" smtClean="0">
                <a:solidFill>
                  <a:schemeClr val="bg1"/>
                </a:solidFill>
              </a:rPr>
              <a:t>Consulta de resultados</a:t>
            </a:r>
            <a:endParaRPr lang="es-MX" sz="4000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669" y="1783924"/>
            <a:ext cx="9429750" cy="2543175"/>
          </a:xfrm>
          <a:prstGeom prst="rect">
            <a:avLst/>
          </a:prstGeom>
        </p:spPr>
      </p:pic>
      <p:sp>
        <p:nvSpPr>
          <p:cNvPr id="5" name="7 Flecha doblada hacia arriba"/>
          <p:cNvSpPr/>
          <p:nvPr/>
        </p:nvSpPr>
        <p:spPr>
          <a:xfrm rot="16200000" flipV="1">
            <a:off x="-242849" y="4314248"/>
            <a:ext cx="2539571" cy="167464"/>
          </a:xfrm>
          <a:prstGeom prst="bentUp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8 Proceso alternativo"/>
          <p:cNvSpPr/>
          <p:nvPr/>
        </p:nvSpPr>
        <p:spPr>
          <a:xfrm>
            <a:off x="410296" y="5653825"/>
            <a:ext cx="1233279" cy="904826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i="1" dirty="0" smtClean="0">
                <a:solidFill>
                  <a:srgbClr val="FF6600"/>
                </a:solidFill>
              </a:rPr>
              <a:t>Da </a:t>
            </a:r>
            <a:r>
              <a:rPr lang="es-MX" sz="1200" b="1" i="1" dirty="0" err="1" smtClean="0">
                <a:solidFill>
                  <a:srgbClr val="FF6600"/>
                </a:solidFill>
              </a:rPr>
              <a:t>click</a:t>
            </a:r>
            <a:r>
              <a:rPr lang="es-MX" sz="1200" b="1" i="1" dirty="0" smtClean="0">
                <a:solidFill>
                  <a:srgbClr val="FF6600"/>
                </a:solidFill>
              </a:rPr>
              <a:t> Resultados de Admisión.</a:t>
            </a:r>
            <a:endParaRPr lang="es-MX" sz="1200" b="1" i="1" dirty="0">
              <a:solidFill>
                <a:srgbClr val="FF6600"/>
              </a:solidFill>
            </a:endParaRPr>
          </a:p>
        </p:txBody>
      </p:sp>
      <p:sp>
        <p:nvSpPr>
          <p:cNvPr id="7" name="6 Flecha abajo"/>
          <p:cNvSpPr/>
          <p:nvPr/>
        </p:nvSpPr>
        <p:spPr>
          <a:xfrm flipV="1">
            <a:off x="6752737" y="4003947"/>
            <a:ext cx="223405" cy="901563"/>
          </a:xfrm>
          <a:prstGeom prst="down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Proceso alternativo"/>
          <p:cNvSpPr/>
          <p:nvPr/>
        </p:nvSpPr>
        <p:spPr>
          <a:xfrm>
            <a:off x="6110598" y="4905510"/>
            <a:ext cx="1507682" cy="890886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i="1" dirty="0" smtClean="0">
                <a:solidFill>
                  <a:srgbClr val="FF6600"/>
                </a:solidFill>
              </a:rPr>
              <a:t>Verificar tu resultado..</a:t>
            </a:r>
            <a:endParaRPr lang="es-MX" sz="1200" b="1" i="1" dirty="0">
              <a:solidFill>
                <a:srgbClr val="FF660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349285" y="2619266"/>
            <a:ext cx="1268995" cy="115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>
            <a:off x="553792" y="1571223"/>
            <a:ext cx="447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i="1" dirty="0" smtClean="0">
                <a:solidFill>
                  <a:srgbClr val="FF6600"/>
                </a:solidFill>
              </a:rPr>
              <a:t>19 de Septiembre a partir de las 20:00 horas.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03056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0014" y="1426379"/>
            <a:ext cx="10515600" cy="525775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MX" b="1" dirty="0"/>
              <a:t>DOCUMENTACIÓN OBLIGATORIA A PRESENTAR PARA </a:t>
            </a:r>
            <a:r>
              <a:rPr lang="es-MX" b="1" dirty="0" smtClean="0"/>
              <a:t>INSCRIPCIÓN: Se enviará por correo electrónico.</a:t>
            </a:r>
            <a:endParaRPr lang="es-MX" b="1" dirty="0"/>
          </a:p>
          <a:p>
            <a:pPr marL="0" indent="0">
              <a:buNone/>
            </a:pPr>
            <a:r>
              <a:rPr lang="es-MX" dirty="0"/>
              <a:t>• Solicitud de inscripción del aspirante aceptado (Llenar a mano con tinta negra y letra de molde) (Nombre del PDF como </a:t>
            </a:r>
            <a:r>
              <a:rPr lang="es-MX" dirty="0" err="1"/>
              <a:t>SOLICITUD_NoFICHA</a:t>
            </a:r>
            <a:r>
              <a:rPr lang="es-MX" dirty="0"/>
              <a:t>).</a:t>
            </a:r>
          </a:p>
          <a:p>
            <a:pPr marL="0" indent="0">
              <a:buNone/>
            </a:pPr>
            <a:r>
              <a:rPr lang="es-MX" dirty="0"/>
              <a:t>• Contrato del aspirante aceptado en la institución (Llenar a mano con tinta negra y letra de molde) (Nombre del PDF como </a:t>
            </a:r>
            <a:r>
              <a:rPr lang="es-MX" dirty="0" err="1"/>
              <a:t>CONTRATO_NoFICHA</a:t>
            </a:r>
            <a:r>
              <a:rPr lang="es-MX" dirty="0"/>
              <a:t>).</a:t>
            </a:r>
          </a:p>
          <a:p>
            <a:pPr marL="0" indent="0">
              <a:buNone/>
            </a:pPr>
            <a:r>
              <a:rPr lang="es-MX" dirty="0"/>
              <a:t>• Formato de autorización de consulta de expediente (Llenar a mano con tinta negra y letra de molde) (Nombre del PDF como </a:t>
            </a:r>
            <a:r>
              <a:rPr lang="es-MX" dirty="0" err="1"/>
              <a:t>CONSULTA_NoFICHA</a:t>
            </a:r>
            <a:r>
              <a:rPr lang="es-MX" dirty="0"/>
              <a:t>).</a:t>
            </a:r>
          </a:p>
          <a:p>
            <a:pPr marL="0" indent="0">
              <a:buNone/>
            </a:pPr>
            <a:r>
              <a:rPr lang="es-MX" dirty="0"/>
              <a:t>• PDF del Original de la </a:t>
            </a:r>
            <a:r>
              <a:rPr lang="es-MX" b="1" dirty="0"/>
              <a:t>CURP</a:t>
            </a:r>
            <a:r>
              <a:rPr lang="es-MX" dirty="0"/>
              <a:t>, actualizada. (Se obtiene de la página electrónica https://www.gob.mx/curp/) (Nombre del PDF como </a:t>
            </a:r>
            <a:r>
              <a:rPr lang="es-MX" dirty="0" err="1"/>
              <a:t>CURP_NoFICHA</a:t>
            </a:r>
            <a:r>
              <a:rPr lang="es-MX" dirty="0"/>
              <a:t>).</a:t>
            </a:r>
          </a:p>
          <a:p>
            <a:pPr marL="0" indent="0">
              <a:buNone/>
            </a:pPr>
            <a:r>
              <a:rPr lang="es-MX" dirty="0"/>
              <a:t>• PDF del Original del </a:t>
            </a:r>
            <a:r>
              <a:rPr lang="es-MX" b="1" dirty="0"/>
              <a:t>ACTA DE NACIMIENTO NO MAYOR A SEIS MESES</a:t>
            </a:r>
            <a:r>
              <a:rPr lang="es-MX" dirty="0"/>
              <a:t>. (Nombre del PDF como </a:t>
            </a:r>
            <a:r>
              <a:rPr lang="es-MX" dirty="0" err="1"/>
              <a:t>ACTA_NoFICHA</a:t>
            </a:r>
            <a:r>
              <a:rPr lang="es-MX" dirty="0"/>
              <a:t>).</a:t>
            </a:r>
          </a:p>
          <a:p>
            <a:pPr marL="0" indent="0">
              <a:buNone/>
            </a:pPr>
            <a:r>
              <a:rPr lang="es-MX" dirty="0"/>
              <a:t>• PDF del Original del </a:t>
            </a:r>
            <a:r>
              <a:rPr lang="es-MX" b="1" dirty="0"/>
              <a:t>CERTIFICADO DEL BACHILLERATO </a:t>
            </a:r>
            <a:r>
              <a:rPr lang="es-MX" dirty="0"/>
              <a:t>(En caso de no contar con él, anexar la </a:t>
            </a:r>
            <a:r>
              <a:rPr lang="es-MX" b="1" dirty="0"/>
              <a:t>Carta compromiso </a:t>
            </a:r>
            <a:r>
              <a:rPr lang="es-MX" dirty="0"/>
              <a:t>publicada en el portal institucional</a:t>
            </a:r>
            <a:r>
              <a:rPr lang="es-MX" dirty="0" smtClean="0"/>
              <a:t>) (</a:t>
            </a:r>
            <a:r>
              <a:rPr lang="es-MX" dirty="0"/>
              <a:t>Nombre del PDF como </a:t>
            </a:r>
            <a:r>
              <a:rPr lang="es-MX" dirty="0" err="1"/>
              <a:t>CERTIFICADO_NoFICHA</a:t>
            </a:r>
            <a:r>
              <a:rPr lang="es-MX" dirty="0"/>
              <a:t>).</a:t>
            </a:r>
          </a:p>
          <a:p>
            <a:pPr marL="0" indent="0">
              <a:buNone/>
            </a:pPr>
            <a:r>
              <a:rPr lang="es-MX" dirty="0"/>
              <a:t>• PDF del Original de </a:t>
            </a:r>
            <a:r>
              <a:rPr lang="es-MX" b="1" dirty="0"/>
              <a:t>COMPROBANTE DE DOMICILIO </a:t>
            </a:r>
            <a:r>
              <a:rPr lang="es-MX" dirty="0"/>
              <a:t>(Agua, luz, teléfono fijo vigente no mayor a tres meses) (Nombre del PDF </a:t>
            </a:r>
            <a:r>
              <a:rPr lang="es-MX" dirty="0" smtClean="0"/>
              <a:t>como </a:t>
            </a:r>
            <a:r>
              <a:rPr lang="es-MX" dirty="0" err="1" smtClean="0"/>
              <a:t>DOMICILIO_NoFICHA</a:t>
            </a:r>
            <a:r>
              <a:rPr lang="es-MX" dirty="0"/>
              <a:t>).</a:t>
            </a:r>
          </a:p>
          <a:p>
            <a:pPr marL="0" indent="0">
              <a:buNone/>
            </a:pPr>
            <a:r>
              <a:rPr lang="es-MX" dirty="0"/>
              <a:t>• PDF del Original de </a:t>
            </a:r>
            <a:r>
              <a:rPr lang="es-MX" b="1" dirty="0"/>
              <a:t>CREDENCIAL DE ELECTOR </a:t>
            </a:r>
            <a:r>
              <a:rPr lang="es-MX" dirty="0"/>
              <a:t>(En caso de no tener la mayoría de edad, carta compromiso -elaborada a mano- de entregar la copia </a:t>
            </a:r>
            <a:r>
              <a:rPr lang="es-MX" dirty="0" smtClean="0"/>
              <a:t>en los </a:t>
            </a:r>
            <a:r>
              <a:rPr lang="es-MX" dirty="0"/>
              <a:t>40 días posteriores a la fecha de cumpleaños) (Nombre del PDF como </a:t>
            </a:r>
            <a:r>
              <a:rPr lang="es-MX" dirty="0" err="1"/>
              <a:t>INE_NoFICHA</a:t>
            </a:r>
            <a:r>
              <a:rPr lang="es-MX" dirty="0"/>
              <a:t>).</a:t>
            </a:r>
          </a:p>
          <a:p>
            <a:pPr marL="0" indent="0">
              <a:buNone/>
            </a:pPr>
            <a:r>
              <a:rPr lang="es-MX" dirty="0"/>
              <a:t>• PDF del Comprobante de pago de inscripción (Nombre del PDF como </a:t>
            </a:r>
            <a:r>
              <a:rPr lang="es-MX" dirty="0" err="1"/>
              <a:t>BANCO_NoFICHA</a:t>
            </a:r>
            <a:r>
              <a:rPr lang="es-MX" dirty="0"/>
              <a:t>).</a:t>
            </a:r>
          </a:p>
          <a:p>
            <a:pPr marL="0" indent="0">
              <a:buNone/>
            </a:pPr>
            <a:r>
              <a:rPr lang="es-MX" dirty="0"/>
              <a:t>• PDF DE LA CONSTANCIA DE VIGENCIA DE DERECHOS DEL IMSS (Se obtiene de la página electrónica del </a:t>
            </a:r>
            <a:r>
              <a:rPr lang="es-MX" dirty="0" smtClean="0"/>
              <a:t>IMSS https</a:t>
            </a:r>
            <a:r>
              <a:rPr lang="es-MX" dirty="0"/>
              <a:t>://serviciosdigitales.imss.gob.mx/gestionAsegurados-web-externo/vigencia) (Nombre del PDF como </a:t>
            </a:r>
            <a:r>
              <a:rPr lang="es-MX" dirty="0" err="1"/>
              <a:t>IMSS_NoFICHA</a:t>
            </a:r>
            <a:r>
              <a:rPr lang="es-MX" dirty="0"/>
              <a:t>).</a:t>
            </a:r>
          </a:p>
          <a:p>
            <a:pPr marL="0" indent="0">
              <a:buNone/>
            </a:pPr>
            <a:r>
              <a:rPr lang="es-MX" dirty="0"/>
              <a:t>• 1 fotografía tamaño infantil a color de 3.5 cm X 5 cm, en formato JPEG, resolución de media a alta, peso mínimo de 500KBS y máximo de 2MB, </a:t>
            </a:r>
            <a:r>
              <a:rPr lang="es-MX" dirty="0" smtClean="0"/>
              <a:t>en fondo </a:t>
            </a:r>
            <a:r>
              <a:rPr lang="es-MX" dirty="0"/>
              <a:t>liso blanco; completamente de frente, rostro serio, frente y orejas despejadas, cabello recogido, prendas de color claro, sin lentes, </a:t>
            </a:r>
            <a:r>
              <a:rPr lang="es-MX" dirty="0" smtClean="0"/>
              <a:t>accesorios o </a:t>
            </a:r>
            <a:r>
              <a:rPr lang="es-MX" dirty="0"/>
              <a:t>piercing, en el caso de las mujeres con maquillaje discreto y en caso de los hombres con bigote o barba recortada.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5177307" cy="1325563"/>
          </a:xfrm>
        </p:spPr>
        <p:txBody>
          <a:bodyPr>
            <a:normAutofit/>
          </a:bodyPr>
          <a:lstStyle/>
          <a:p>
            <a:r>
              <a:rPr lang="es-MX" sz="4000" dirty="0" smtClean="0">
                <a:solidFill>
                  <a:schemeClr val="bg1"/>
                </a:solidFill>
              </a:rPr>
              <a:t>Documentos de Inscripción</a:t>
            </a:r>
            <a:endParaRPr lang="es-MX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95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331E1F7-2441-4E20-8AF7-CC07D8EA57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978" y="185529"/>
            <a:ext cx="932780" cy="626271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07805" y="4370439"/>
            <a:ext cx="2571306" cy="220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Llamada ovalada"/>
          <p:cNvSpPr/>
          <p:nvPr/>
        </p:nvSpPr>
        <p:spPr>
          <a:xfrm>
            <a:off x="2498163" y="1297173"/>
            <a:ext cx="3907338" cy="2840828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FF66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s-MX" sz="1400" dirty="0" smtClean="0">
                <a:solidFill>
                  <a:schemeClr val="accent1"/>
                </a:solidFill>
              </a:rPr>
              <a:t>Una vez registrado y debido a la </a:t>
            </a:r>
            <a:r>
              <a:rPr lang="es-MX" sz="1400" b="1" dirty="0" smtClean="0">
                <a:solidFill>
                  <a:srgbClr val="FF6600"/>
                </a:solidFill>
              </a:rPr>
              <a:t>Contingencia</a:t>
            </a:r>
            <a:r>
              <a:rPr lang="es-MX" sz="1400" dirty="0" smtClean="0">
                <a:solidFill>
                  <a:srgbClr val="FF6600"/>
                </a:solidFill>
              </a:rPr>
              <a:t> </a:t>
            </a:r>
            <a:r>
              <a:rPr lang="es-MX" sz="1400" dirty="0" smtClean="0">
                <a:solidFill>
                  <a:schemeClr val="accent1"/>
                </a:solidFill>
              </a:rPr>
              <a:t>por </a:t>
            </a:r>
            <a:r>
              <a:rPr lang="es-MX" sz="1400" b="1" dirty="0" smtClean="0">
                <a:solidFill>
                  <a:srgbClr val="FF6600"/>
                </a:solidFill>
              </a:rPr>
              <a:t>COVID 19 </a:t>
            </a:r>
            <a:r>
              <a:rPr lang="es-MX" sz="1400" dirty="0" smtClean="0">
                <a:solidFill>
                  <a:schemeClr val="accent1"/>
                </a:solidFill>
              </a:rPr>
              <a:t>les </a:t>
            </a:r>
            <a:r>
              <a:rPr lang="es-MX" sz="1400" dirty="0">
                <a:solidFill>
                  <a:schemeClr val="accent1"/>
                </a:solidFill>
              </a:rPr>
              <a:t>pedimos estar atentos a la </a:t>
            </a:r>
            <a:r>
              <a:rPr lang="es-MX" sz="1400" dirty="0" smtClean="0">
                <a:solidFill>
                  <a:schemeClr val="accent1"/>
                </a:solidFill>
              </a:rPr>
              <a:t>página, </a:t>
            </a:r>
            <a:r>
              <a:rPr lang="es-MX" sz="1400" dirty="0">
                <a:solidFill>
                  <a:schemeClr val="accent1"/>
                </a:solidFill>
              </a:rPr>
              <a:t>redes sociales o su correo </a:t>
            </a:r>
            <a:r>
              <a:rPr lang="es-MX" sz="1400" dirty="0" smtClean="0">
                <a:solidFill>
                  <a:schemeClr val="accent1"/>
                </a:solidFill>
              </a:rPr>
              <a:t>personal.</a:t>
            </a:r>
            <a:endParaRPr lang="es-MX" sz="1400" b="1" dirty="0">
              <a:solidFill>
                <a:srgbClr val="FF6600"/>
              </a:solidFill>
            </a:endParaRPr>
          </a:p>
        </p:txBody>
      </p:sp>
      <p:sp>
        <p:nvSpPr>
          <p:cNvPr id="10" name="9 Proceso alternativo"/>
          <p:cNvSpPr/>
          <p:nvPr/>
        </p:nvSpPr>
        <p:spPr>
          <a:xfrm>
            <a:off x="7156311" y="2052684"/>
            <a:ext cx="4763386" cy="1903228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dirty="0" smtClean="0">
              <a:solidFill>
                <a:schemeClr val="accent1"/>
              </a:solidFill>
            </a:endParaRPr>
          </a:p>
          <a:p>
            <a:pPr algn="ctr"/>
            <a:r>
              <a:rPr lang="es-MX" sz="2400" dirty="0" smtClean="0">
                <a:solidFill>
                  <a:schemeClr val="accent1"/>
                </a:solidFill>
              </a:rPr>
              <a:t>Si tienes alguna duda llama al </a:t>
            </a:r>
            <a:r>
              <a:rPr lang="es-MX" sz="2400" b="1" dirty="0" smtClean="0">
                <a:solidFill>
                  <a:srgbClr val="FF6600"/>
                </a:solidFill>
              </a:rPr>
              <a:t>5526517864</a:t>
            </a:r>
            <a:r>
              <a:rPr lang="es-MX" sz="2400" dirty="0" smtClean="0">
                <a:solidFill>
                  <a:schemeClr val="accent1"/>
                </a:solidFill>
              </a:rPr>
              <a:t> o manda correo a </a:t>
            </a:r>
            <a:r>
              <a:rPr lang="es-MX" sz="2400" dirty="0" smtClean="0">
                <a:solidFill>
                  <a:schemeClr val="accent1"/>
                </a:solidFill>
                <a:hlinkClick r:id="rId4"/>
              </a:rPr>
              <a:t>dda_gamadero@tecnm.mx</a:t>
            </a:r>
            <a:endParaRPr lang="es-MX" sz="2400" dirty="0" smtClean="0">
              <a:solidFill>
                <a:schemeClr val="accent1"/>
              </a:solidFill>
            </a:endParaRPr>
          </a:p>
          <a:p>
            <a:pPr algn="ctr"/>
            <a:r>
              <a:rPr lang="es-MX" sz="2400" dirty="0" smtClean="0">
                <a:solidFill>
                  <a:schemeClr val="accent1"/>
                </a:solidFill>
              </a:rPr>
              <a:t>En un horario de </a:t>
            </a:r>
            <a:r>
              <a:rPr lang="es-MX" sz="2400" b="1" dirty="0" smtClean="0">
                <a:solidFill>
                  <a:srgbClr val="FF6600"/>
                </a:solidFill>
              </a:rPr>
              <a:t>10:00 a 16:00 hrs</a:t>
            </a:r>
            <a:r>
              <a:rPr lang="es-MX" sz="2400" dirty="0" smtClean="0">
                <a:solidFill>
                  <a:schemeClr val="accent1"/>
                </a:solidFill>
              </a:rPr>
              <a:t>.</a:t>
            </a:r>
          </a:p>
          <a:p>
            <a:pPr algn="ctr"/>
            <a:endParaRPr lang="es-MX" dirty="0">
              <a:solidFill>
                <a:schemeClr val="accent1"/>
              </a:solidFill>
            </a:endParaRPr>
          </a:p>
        </p:txBody>
      </p:sp>
      <p:sp>
        <p:nvSpPr>
          <p:cNvPr id="8" name="9 Proceso alternativo"/>
          <p:cNvSpPr/>
          <p:nvPr/>
        </p:nvSpPr>
        <p:spPr>
          <a:xfrm>
            <a:off x="7156311" y="4906851"/>
            <a:ext cx="4763386" cy="1545464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accent1"/>
                </a:solidFill>
                <a:hlinkClick r:id="rId5"/>
              </a:rPr>
              <a:t>Dudas:</a:t>
            </a:r>
          </a:p>
          <a:p>
            <a:pPr algn="ctr"/>
            <a:r>
              <a:rPr lang="es-MX" sz="2400" dirty="0" smtClean="0">
                <a:solidFill>
                  <a:schemeClr val="accent1"/>
                </a:solidFill>
                <a:hlinkClick r:id="rId5"/>
              </a:rPr>
              <a:t>https</a:t>
            </a:r>
            <a:r>
              <a:rPr lang="es-MX" sz="2400" dirty="0">
                <a:solidFill>
                  <a:schemeClr val="accent1"/>
                </a:solidFill>
                <a:hlinkClick r:id="rId5"/>
              </a:rPr>
              <a:t>://</a:t>
            </a:r>
            <a:r>
              <a:rPr lang="es-MX" sz="2400" dirty="0" smtClean="0">
                <a:solidFill>
                  <a:schemeClr val="accent1"/>
                </a:solidFill>
                <a:hlinkClick r:id="rId5"/>
              </a:rPr>
              <a:t>chat.whatsapp.com/I2YxV0gvpEcKDTqw4aFBNH</a:t>
            </a:r>
            <a:endParaRPr lang="es-MX" sz="2400" dirty="0" smtClean="0">
              <a:solidFill>
                <a:schemeClr val="accent1"/>
              </a:solidFill>
            </a:endParaRPr>
          </a:p>
          <a:p>
            <a:pPr algn="ctr"/>
            <a:r>
              <a:rPr lang="es-MX" sz="2400" dirty="0" smtClean="0">
                <a:solidFill>
                  <a:schemeClr val="accent1"/>
                </a:solidFill>
              </a:rPr>
              <a:t>Horario de 10:00 a 16:00 </a:t>
            </a:r>
            <a:r>
              <a:rPr lang="es-MX" sz="2400" dirty="0" err="1" smtClean="0">
                <a:solidFill>
                  <a:schemeClr val="accent1"/>
                </a:solidFill>
              </a:rPr>
              <a:t>hrs</a:t>
            </a:r>
            <a:r>
              <a:rPr lang="es-MX" sz="2400" dirty="0" smtClean="0">
                <a:solidFill>
                  <a:schemeClr val="accent1"/>
                </a:solidFill>
              </a:rPr>
              <a:t>.</a:t>
            </a:r>
            <a:endParaRPr lang="es-MX" dirty="0">
              <a:solidFill>
                <a:schemeClr val="accent1"/>
              </a:solidFill>
            </a:endParaRPr>
          </a:p>
        </p:txBody>
      </p:sp>
      <p:sp>
        <p:nvSpPr>
          <p:cNvPr id="3" name="AutoShape 4" descr="WhatsApp Messenger - Apps en Google Pl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510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1422400"/>
            <a:ext cx="10515600" cy="1325563"/>
          </a:xfrm>
        </p:spPr>
        <p:txBody>
          <a:bodyPr>
            <a:normAutofit/>
          </a:bodyPr>
          <a:lstStyle/>
          <a:p>
            <a:r>
              <a:rPr lang="es-MX" sz="2400" dirty="0" smtClean="0">
                <a:solidFill>
                  <a:schemeClr val="accent5">
                    <a:lumMod val="50000"/>
                  </a:schemeClr>
                </a:solidFill>
              </a:rPr>
              <a:t>En la página </a:t>
            </a:r>
            <a:r>
              <a:rPr lang="es-MX" sz="4000" b="1" u="sng" dirty="0" smtClean="0">
                <a:solidFill>
                  <a:schemeClr val="accent5">
                    <a:lumMod val="50000"/>
                  </a:schemeClr>
                </a:solidFill>
              </a:rPr>
              <a:t>www.gamadero.tecnm.mx</a:t>
            </a:r>
            <a:r>
              <a:rPr lang="es-MX" sz="2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s-MX" sz="240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es-MX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49" y="2373032"/>
            <a:ext cx="8061561" cy="433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lecha doblada hacia arriba"/>
          <p:cNvSpPr/>
          <p:nvPr/>
        </p:nvSpPr>
        <p:spPr>
          <a:xfrm flipV="1">
            <a:off x="1857376" y="3766812"/>
            <a:ext cx="4362450" cy="314975"/>
          </a:xfrm>
          <a:prstGeom prst="bentUp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Proceso alternativo"/>
          <p:cNvSpPr/>
          <p:nvPr/>
        </p:nvSpPr>
        <p:spPr>
          <a:xfrm>
            <a:off x="419100" y="3278329"/>
            <a:ext cx="1438276" cy="976965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i="1" dirty="0" smtClean="0">
                <a:solidFill>
                  <a:srgbClr val="FF6600"/>
                </a:solidFill>
              </a:rPr>
              <a:t>Da click en Oferta Educativa</a:t>
            </a:r>
            <a:endParaRPr lang="es-MX" b="1" i="1" dirty="0">
              <a:solidFill>
                <a:srgbClr val="FF6600"/>
              </a:solidFill>
            </a:endParaRPr>
          </a:p>
        </p:txBody>
      </p:sp>
      <p:pic>
        <p:nvPicPr>
          <p:cNvPr id="10" name="Imagen 4">
            <a:extLst>
              <a:ext uri="{FF2B5EF4-FFF2-40B4-BE49-F238E27FC236}">
                <a16:creationId xmlns:a16="http://schemas.microsoft.com/office/drawing/2014/main" xmlns="" id="{F331E1F7-2441-4E20-8AF7-CC07D8EA57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978" y="185529"/>
            <a:ext cx="932780" cy="62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083" y="1406742"/>
            <a:ext cx="9260959" cy="499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doblada hacia arriba"/>
          <p:cNvSpPr/>
          <p:nvPr/>
        </p:nvSpPr>
        <p:spPr>
          <a:xfrm flipV="1">
            <a:off x="1701210" y="4026856"/>
            <a:ext cx="4981352" cy="349252"/>
          </a:xfrm>
          <a:prstGeom prst="bentUp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Proceso alternativo"/>
          <p:cNvSpPr/>
          <p:nvPr/>
        </p:nvSpPr>
        <p:spPr>
          <a:xfrm>
            <a:off x="419100" y="3538373"/>
            <a:ext cx="1438276" cy="976965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i="1" dirty="0" smtClean="0">
                <a:solidFill>
                  <a:srgbClr val="FF6600"/>
                </a:solidFill>
              </a:rPr>
              <a:t>Da click en el círculo.</a:t>
            </a:r>
            <a:endParaRPr lang="es-MX" b="1" i="1" dirty="0">
              <a:solidFill>
                <a:srgbClr val="FF6600"/>
              </a:solidFill>
            </a:endParaRPr>
          </a:p>
        </p:txBody>
      </p:sp>
      <p:pic>
        <p:nvPicPr>
          <p:cNvPr id="7" name="Imagen 4">
            <a:extLst>
              <a:ext uri="{FF2B5EF4-FFF2-40B4-BE49-F238E27FC236}">
                <a16:creationId xmlns:a16="http://schemas.microsoft.com/office/drawing/2014/main" xmlns="" id="{F331E1F7-2441-4E20-8AF7-CC07D8EA57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978" y="185529"/>
            <a:ext cx="932780" cy="62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6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36" y="2042714"/>
            <a:ext cx="8749145" cy="460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doblada hacia arriba"/>
          <p:cNvSpPr/>
          <p:nvPr/>
        </p:nvSpPr>
        <p:spPr>
          <a:xfrm flipV="1">
            <a:off x="7169727" y="3190008"/>
            <a:ext cx="3605646" cy="488373"/>
          </a:xfrm>
          <a:prstGeom prst="bentUp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Proceso alternativo"/>
          <p:cNvSpPr/>
          <p:nvPr/>
        </p:nvSpPr>
        <p:spPr>
          <a:xfrm>
            <a:off x="9746673" y="3797607"/>
            <a:ext cx="1805421" cy="1615518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i="1" dirty="0" smtClean="0">
                <a:solidFill>
                  <a:srgbClr val="FF6600"/>
                </a:solidFill>
              </a:rPr>
              <a:t>Escribe tu Curp y da click en Aceptar, no es necesaria la clave.</a:t>
            </a:r>
            <a:endParaRPr lang="es-MX" b="1" i="1" dirty="0">
              <a:solidFill>
                <a:srgbClr val="FF6600"/>
              </a:solidFill>
            </a:endParaRPr>
          </a:p>
        </p:txBody>
      </p:sp>
      <p:pic>
        <p:nvPicPr>
          <p:cNvPr id="7" name="Imagen 4">
            <a:extLst>
              <a:ext uri="{FF2B5EF4-FFF2-40B4-BE49-F238E27FC236}">
                <a16:creationId xmlns:a16="http://schemas.microsoft.com/office/drawing/2014/main" xmlns="" id="{F331E1F7-2441-4E20-8AF7-CC07D8EA57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978" y="185529"/>
            <a:ext cx="932780" cy="62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5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8" y="1474313"/>
            <a:ext cx="9032731" cy="538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errar llave"/>
          <p:cNvSpPr/>
          <p:nvPr/>
        </p:nvSpPr>
        <p:spPr>
          <a:xfrm>
            <a:off x="9040091" y="1631373"/>
            <a:ext cx="924791" cy="5226627"/>
          </a:xfrm>
          <a:prstGeom prst="rightBrace">
            <a:avLst>
              <a:gd name="adj1" fmla="val 8333"/>
              <a:gd name="adj2" fmla="val 49006"/>
            </a:avLst>
          </a:prstGeom>
          <a:noFill/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Proceso alternativo"/>
          <p:cNvSpPr/>
          <p:nvPr/>
        </p:nvSpPr>
        <p:spPr>
          <a:xfrm>
            <a:off x="9964882" y="1631373"/>
            <a:ext cx="2036618" cy="5081154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accent1"/>
                </a:solidFill>
              </a:rPr>
              <a:t>Deben estar </a:t>
            </a:r>
            <a:r>
              <a:rPr lang="es-MX" b="1" dirty="0" smtClean="0">
                <a:solidFill>
                  <a:srgbClr val="FF6600"/>
                </a:solidFill>
              </a:rPr>
              <a:t>completos</a:t>
            </a:r>
            <a:r>
              <a:rPr lang="es-MX" dirty="0" smtClean="0">
                <a:solidFill>
                  <a:schemeClr val="accent1"/>
                </a:solidFill>
              </a:rPr>
              <a:t> los campos empieza en Nombre y hasta Escuela de procedencia.</a:t>
            </a:r>
          </a:p>
          <a:p>
            <a:pPr algn="ctr"/>
            <a:endParaRPr lang="es-MX" dirty="0">
              <a:solidFill>
                <a:schemeClr val="accent1"/>
              </a:solidFill>
            </a:endParaRPr>
          </a:p>
          <a:p>
            <a:pPr algn="ctr"/>
            <a:r>
              <a:rPr lang="es-MX" dirty="0" smtClean="0">
                <a:solidFill>
                  <a:schemeClr val="accent1"/>
                </a:solidFill>
              </a:rPr>
              <a:t> En </a:t>
            </a:r>
            <a:r>
              <a:rPr lang="es-MX" b="1" dirty="0" smtClean="0">
                <a:solidFill>
                  <a:srgbClr val="FF6600"/>
                </a:solidFill>
              </a:rPr>
              <a:t>RFC</a:t>
            </a:r>
            <a:r>
              <a:rPr lang="es-MX" dirty="0" smtClean="0">
                <a:solidFill>
                  <a:srgbClr val="FF6600"/>
                </a:solidFill>
              </a:rPr>
              <a:t> debes poner tu CURP </a:t>
            </a:r>
            <a:r>
              <a:rPr lang="es-MX" dirty="0" smtClean="0">
                <a:solidFill>
                  <a:schemeClr val="accent1"/>
                </a:solidFill>
              </a:rPr>
              <a:t>hasta la fecha de nacimiento. </a:t>
            </a:r>
            <a:r>
              <a:rPr lang="es-MX" b="1" dirty="0" smtClean="0">
                <a:solidFill>
                  <a:srgbClr val="FF6600"/>
                </a:solidFill>
              </a:rPr>
              <a:t>Por Ejemplo: ROCC010610</a:t>
            </a:r>
            <a:r>
              <a:rPr lang="es-MX" dirty="0" smtClean="0">
                <a:solidFill>
                  <a:schemeClr val="accent1"/>
                </a:solidFill>
              </a:rPr>
              <a:t> y da click en guardar.</a:t>
            </a:r>
            <a:endParaRPr lang="es-MX" dirty="0">
              <a:solidFill>
                <a:schemeClr val="accent1"/>
              </a:solidFill>
            </a:endParaRPr>
          </a:p>
        </p:txBody>
      </p:sp>
      <p:pic>
        <p:nvPicPr>
          <p:cNvPr id="9" name="Imagen 4">
            <a:extLst>
              <a:ext uri="{FF2B5EF4-FFF2-40B4-BE49-F238E27FC236}">
                <a16:creationId xmlns:a16="http://schemas.microsoft.com/office/drawing/2014/main" xmlns="" id="{F331E1F7-2441-4E20-8AF7-CC07D8EA57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978" y="185529"/>
            <a:ext cx="932780" cy="62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9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4">
            <a:extLst>
              <a:ext uri="{FF2B5EF4-FFF2-40B4-BE49-F238E27FC236}">
                <a16:creationId xmlns:a16="http://schemas.microsoft.com/office/drawing/2014/main" xmlns="" id="{F331E1F7-2441-4E20-8AF7-CC07D8EA57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978" y="185529"/>
            <a:ext cx="932780" cy="626271"/>
          </a:xfrm>
          <a:prstGeom prst="rect">
            <a:avLst/>
          </a:prstGeom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835" y="1927514"/>
            <a:ext cx="855405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doblada hacia arriba"/>
          <p:cNvSpPr/>
          <p:nvPr/>
        </p:nvSpPr>
        <p:spPr>
          <a:xfrm rot="16200000" flipV="1">
            <a:off x="1180291" y="1530093"/>
            <a:ext cx="398726" cy="1728804"/>
          </a:xfrm>
          <a:prstGeom prst="bentUp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Proceso alternativo"/>
          <p:cNvSpPr/>
          <p:nvPr/>
        </p:nvSpPr>
        <p:spPr>
          <a:xfrm>
            <a:off x="18445" y="2597647"/>
            <a:ext cx="1233279" cy="890886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i="1" dirty="0" smtClean="0">
                <a:solidFill>
                  <a:srgbClr val="FF6600"/>
                </a:solidFill>
              </a:rPr>
              <a:t>Selecciona solicitar preficha</a:t>
            </a:r>
            <a:endParaRPr lang="es-MX" sz="1200" b="1" i="1" dirty="0">
              <a:solidFill>
                <a:srgbClr val="FF6600"/>
              </a:solidFill>
            </a:endParaRPr>
          </a:p>
        </p:txBody>
      </p:sp>
      <p:sp>
        <p:nvSpPr>
          <p:cNvPr id="5" name="4 Flecha doblada hacia arriba"/>
          <p:cNvSpPr/>
          <p:nvPr/>
        </p:nvSpPr>
        <p:spPr>
          <a:xfrm rot="16200000">
            <a:off x="10235044" y="3719946"/>
            <a:ext cx="1267691" cy="384463"/>
          </a:xfrm>
          <a:prstGeom prst="bent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Proceso alternativo"/>
          <p:cNvSpPr/>
          <p:nvPr/>
        </p:nvSpPr>
        <p:spPr>
          <a:xfrm>
            <a:off x="10444481" y="4529356"/>
            <a:ext cx="1233279" cy="890886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i="1" dirty="0" smtClean="0">
                <a:solidFill>
                  <a:srgbClr val="FF6600"/>
                </a:solidFill>
              </a:rPr>
              <a:t>Selecciona Carrera de interés.</a:t>
            </a:r>
            <a:endParaRPr lang="es-MX" sz="1200" b="1" i="1" dirty="0">
              <a:solidFill>
                <a:srgbClr val="FF6600"/>
              </a:solidFill>
            </a:endParaRPr>
          </a:p>
        </p:txBody>
      </p:sp>
      <p:sp>
        <p:nvSpPr>
          <p:cNvPr id="7" name="6 Flecha abajo"/>
          <p:cNvSpPr/>
          <p:nvPr/>
        </p:nvSpPr>
        <p:spPr>
          <a:xfrm flipV="1">
            <a:off x="4623954" y="4717469"/>
            <a:ext cx="223405" cy="901563"/>
          </a:xfrm>
          <a:prstGeom prst="down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Proceso alternativo"/>
          <p:cNvSpPr/>
          <p:nvPr/>
        </p:nvSpPr>
        <p:spPr>
          <a:xfrm>
            <a:off x="4119016" y="5619032"/>
            <a:ext cx="1233279" cy="890886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i="1" dirty="0" smtClean="0">
                <a:solidFill>
                  <a:srgbClr val="FF6600"/>
                </a:solidFill>
              </a:rPr>
              <a:t>Da click en Guardar.</a:t>
            </a:r>
            <a:endParaRPr lang="es-MX" sz="1200" b="1" i="1" dirty="0">
              <a:solidFill>
                <a:srgbClr val="FF6600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1288356" y="360602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MX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s-MX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583292" y="542024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MX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s-MX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161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7" y="1343025"/>
            <a:ext cx="12134033" cy="384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2545340"/>
              </p:ext>
            </p:extLst>
          </p:nvPr>
        </p:nvGraphicFramePr>
        <p:xfrm>
          <a:off x="2299096" y="4585086"/>
          <a:ext cx="5920113" cy="2802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Elipse"/>
          <p:cNvSpPr/>
          <p:nvPr/>
        </p:nvSpPr>
        <p:spPr>
          <a:xfrm>
            <a:off x="9393382" y="4977246"/>
            <a:ext cx="2587336" cy="1662546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FF6600"/>
                </a:solidFill>
              </a:rPr>
              <a:t>Nota: Solo </a:t>
            </a:r>
            <a:r>
              <a:rPr lang="es-MX" dirty="0">
                <a:solidFill>
                  <a:srgbClr val="FF6600"/>
                </a:solidFill>
              </a:rPr>
              <a:t>puede seleccionar un servicio por cada </a:t>
            </a:r>
            <a:r>
              <a:rPr lang="es-MX" dirty="0" smtClean="0">
                <a:solidFill>
                  <a:srgbClr val="FF6600"/>
                </a:solidFill>
              </a:rPr>
              <a:t>impresión</a:t>
            </a:r>
          </a:p>
        </p:txBody>
      </p:sp>
      <p:pic>
        <p:nvPicPr>
          <p:cNvPr id="9" name="Imagen 4">
            <a:extLst>
              <a:ext uri="{FF2B5EF4-FFF2-40B4-BE49-F238E27FC236}">
                <a16:creationId xmlns:a16="http://schemas.microsoft.com/office/drawing/2014/main" xmlns="" id="{F331E1F7-2441-4E20-8AF7-CC07D8EA57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978" y="185529"/>
            <a:ext cx="932780" cy="626271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2670409" y="4773189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MX" sz="48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s-MX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893680" y="4476923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MX" sz="48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s-MX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994317" y="6135274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MX" sz="48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s-MX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7 Flecha doblada hacia arriba"/>
          <p:cNvSpPr/>
          <p:nvPr/>
        </p:nvSpPr>
        <p:spPr>
          <a:xfrm rot="16200000">
            <a:off x="842147" y="2771439"/>
            <a:ext cx="2621893" cy="393402"/>
          </a:xfrm>
          <a:prstGeom prst="bentUp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Proceso alternativo"/>
          <p:cNvSpPr/>
          <p:nvPr/>
        </p:nvSpPr>
        <p:spPr>
          <a:xfrm>
            <a:off x="911519" y="4026855"/>
            <a:ext cx="1438276" cy="976965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i="1" dirty="0" smtClean="0">
                <a:solidFill>
                  <a:srgbClr val="FF6600"/>
                </a:solidFill>
              </a:rPr>
              <a:t>Da click en Pago de preficha</a:t>
            </a:r>
            <a:endParaRPr lang="es-MX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39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F331E1F7-2441-4E20-8AF7-CC07D8EA57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978" y="185529"/>
            <a:ext cx="932780" cy="626271"/>
          </a:xfrm>
          <a:prstGeom prst="rect">
            <a:avLst/>
          </a:prstGeom>
        </p:spPr>
      </p:pic>
      <p:pic>
        <p:nvPicPr>
          <p:cNvPr id="13314" name="Picture 2" descr="Reloj de Pared Análogo Gris Stei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82" y="3239217"/>
            <a:ext cx="2838617" cy="283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297712" y="1392865"/>
            <a:ext cx="11056088" cy="4784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4000" b="1" dirty="0" smtClean="0">
                <a:solidFill>
                  <a:srgbClr val="FF6600"/>
                </a:solidFill>
              </a:rPr>
              <a:t>Después</a:t>
            </a:r>
            <a:r>
              <a:rPr lang="es-MX" sz="4000" dirty="0" smtClean="0">
                <a:solidFill>
                  <a:schemeClr val="accent1"/>
                </a:solidFill>
              </a:rPr>
              <a:t> de </a:t>
            </a:r>
            <a:r>
              <a:rPr lang="es-MX" sz="4000" b="1" dirty="0" smtClean="0">
                <a:solidFill>
                  <a:srgbClr val="FF6600"/>
                </a:solidFill>
              </a:rPr>
              <a:t>48 horas </a:t>
            </a:r>
            <a:r>
              <a:rPr lang="es-MX" sz="4000" dirty="0" smtClean="0">
                <a:solidFill>
                  <a:schemeClr val="accent1"/>
                </a:solidFill>
              </a:rPr>
              <a:t>de haber realizado tus pagos, vuelve a ingresar al sistema.</a:t>
            </a:r>
            <a:endParaRPr lang="es-MX" sz="4000" dirty="0">
              <a:solidFill>
                <a:schemeClr val="accent1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807" y="3494900"/>
            <a:ext cx="6296300" cy="273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786044" y="5956786"/>
            <a:ext cx="2636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48 horas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293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07" y="2138066"/>
            <a:ext cx="7151688" cy="336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Proceso alternativo"/>
          <p:cNvSpPr/>
          <p:nvPr/>
        </p:nvSpPr>
        <p:spPr>
          <a:xfrm>
            <a:off x="8591107" y="1966844"/>
            <a:ext cx="3009014" cy="3550108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accent1"/>
                </a:solidFill>
              </a:rPr>
              <a:t>Deberán </a:t>
            </a:r>
            <a:r>
              <a:rPr lang="es-MX" sz="2400" b="1" dirty="0" smtClean="0">
                <a:solidFill>
                  <a:srgbClr val="FF6600"/>
                </a:solidFill>
              </a:rPr>
              <a:t>seleccionar y subir </a:t>
            </a:r>
            <a:r>
              <a:rPr lang="es-MX" sz="2400" dirty="0" smtClean="0">
                <a:solidFill>
                  <a:schemeClr val="accent1"/>
                </a:solidFill>
              </a:rPr>
              <a:t>una fotografía formato JPG del aspirante que sea </a:t>
            </a:r>
            <a:r>
              <a:rPr lang="es-MX" sz="2400" b="1" dirty="0" smtClean="0">
                <a:solidFill>
                  <a:srgbClr val="FF6600"/>
                </a:solidFill>
              </a:rPr>
              <a:t>tipo credencial </a:t>
            </a:r>
            <a:r>
              <a:rPr lang="es-MX" sz="2400" dirty="0" smtClean="0">
                <a:solidFill>
                  <a:schemeClr val="accent1"/>
                </a:solidFill>
              </a:rPr>
              <a:t>de frente con fondo claro</a:t>
            </a:r>
            <a:endParaRPr lang="es-MX" dirty="0">
              <a:solidFill>
                <a:schemeClr val="accent1"/>
              </a:solidFill>
            </a:endParaRPr>
          </a:p>
        </p:txBody>
      </p:sp>
      <p:sp>
        <p:nvSpPr>
          <p:cNvPr id="8" name="7 Flecha doblada hacia arriba"/>
          <p:cNvSpPr/>
          <p:nvPr/>
        </p:nvSpPr>
        <p:spPr>
          <a:xfrm rot="16200000" flipV="1">
            <a:off x="-980424" y="4051798"/>
            <a:ext cx="2500446" cy="167464"/>
          </a:xfrm>
          <a:prstGeom prst="bentUp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Proceso alternativo"/>
          <p:cNvSpPr/>
          <p:nvPr/>
        </p:nvSpPr>
        <p:spPr>
          <a:xfrm>
            <a:off x="18605" y="5422822"/>
            <a:ext cx="1233279" cy="890886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i="1" dirty="0" smtClean="0">
                <a:solidFill>
                  <a:srgbClr val="FF6600"/>
                </a:solidFill>
              </a:rPr>
              <a:t>Da click en Ficha Asignada.</a:t>
            </a:r>
            <a:endParaRPr lang="es-MX" sz="12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7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5507</TotalTime>
  <Words>719</Words>
  <Application>Microsoft Office PowerPoint</Application>
  <PresentationFormat>Panorámica</PresentationFormat>
  <Paragraphs>66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Montserrat</vt:lpstr>
      <vt:lpstr>Tema de Office</vt:lpstr>
      <vt:lpstr>Presentación de PowerPoint</vt:lpstr>
      <vt:lpstr>En la página www.gamadero.tecnm.mx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Aplicación de Examen</vt:lpstr>
      <vt:lpstr>Aplicación de Examen</vt:lpstr>
      <vt:lpstr>Consulta de resultados</vt:lpstr>
      <vt:lpstr>Documentos de Inscripción</vt:lpstr>
      <vt:lpstr>Presentación de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Hebert de Jesus Diaz Flores</dc:creator>
  <cp:lastModifiedBy>Cynthia Roldan Castillo</cp:lastModifiedBy>
  <cp:revision>269</cp:revision>
  <cp:lastPrinted>2017-06-07T19:12:57Z</cp:lastPrinted>
  <dcterms:created xsi:type="dcterms:W3CDTF">2017-06-02T18:07:42Z</dcterms:created>
  <dcterms:modified xsi:type="dcterms:W3CDTF">2020-10-15T20:31:40Z</dcterms:modified>
</cp:coreProperties>
</file>